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FA5678-B6CF-B993-50AE-19C61B5CF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0401F5-2B09-7EB5-CB93-0A29024B7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0E1016-34B4-7803-C960-4534750D5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A142A5-A18B-AA43-86C2-05216708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328596-FD5A-5C90-080C-014D0D4B1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603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0248C-5D6A-39FD-9C2A-74490F98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5DB2C2-6084-DF60-D992-79183BD1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C2C73A-990D-F5EA-DBB2-8E1FE4C4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5FECD9-22DF-D01E-FB09-E36FEA9BC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06A413-423E-F16D-B4FB-013CDEC1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090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AE2294C-A724-DC4D-7480-252EAD496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FB6263-A9B0-AB1F-506E-D9DB357D5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40B8E8-9E89-4FF8-1487-7EB0D810B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9B897F-1A49-E6A6-8B63-6C4009C35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8C5E70-4FDD-9480-CD9D-47DDF6188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21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E15E7E-1F2F-F430-BE66-5FDBB9B5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877043-33BA-A83A-B445-3D8A95372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ADDF57-ACF6-79F7-6510-A15EB846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F35157-E87B-41FD-5FC4-F23225D6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D0F37B-4472-6590-745B-F336869F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967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4217E0-9AE5-049D-F2DF-64389FE61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48AD43-D391-7D31-B372-D6CDFF5B2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917A31-D6B4-866F-57AF-CE56C8310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C6FB13-DB10-F839-25D1-1AF5F6817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DF6D9B-E971-50FF-D7DA-5BC636AAF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30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7A9811-5D00-BFF1-4684-9B917C6E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F2184D-5E19-C0FC-5258-AC35F5739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B2B286-FE09-7FB2-CB74-3AB25B28C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9FE6EE-8F01-81F7-0D34-2F7D9E4A6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0A0D82-2158-1C8F-83E4-F80A8D6D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0C474C7-4ED4-CF17-FBAD-0773A4F84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090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049C6-4A3D-E857-B5D1-F32C0C5AD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A53E27-68AA-EFE2-4298-1756E94B8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962D0A-8FCE-5E96-04F1-0BD46A169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BAEB650-575E-417D-35D9-6BF1CA50F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811DA36-97D1-E18C-63DC-EDD0D3C00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B35685F-6D9F-6F4F-27DE-E4334B551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C424580-0652-8655-5989-DE76A58D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0D030F-0C56-5235-0A28-E6DE107C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256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81BA74-2156-FEB0-81AF-8E73752D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0A7BC35-E7FA-3493-A485-10A9BAED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F42EE0C-A906-E573-77C2-87A72195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313262A-28C6-10E7-95B4-D701E72F2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2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08005AE-CE56-B21D-0E13-327EB579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09CAB52-8840-9A7C-866A-7A00A093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C5D0079-7FF0-9FE7-FB72-BB48A156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78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902EE7-4755-2D71-6B3C-2B1C51E13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D4AD95-2D63-77CD-5B5B-259B1F584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27BCC-D9A3-6286-6B72-4EABFB1C3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722D46-93F1-83A4-DC74-974ECCEB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EF5077-DD75-AF81-4F4E-8B9C8689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C832AE-405F-48D6-366E-BC01CF087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44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F5B61B-4AB1-9B7B-5DC9-D01F7F5A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C36A1AF-7380-2087-2C5D-8B41C4EEF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0232DF-0CD8-6F12-BF7F-16F30A765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2A9E8C-CBB0-2971-B8C9-1694F1105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E786B7-0384-5024-A9BE-CF36E665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37614E3-5BF6-2AC0-651C-B057D172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12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DB486BB-F4CA-F412-C751-A3E25747B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9464DA-8FBF-0A1E-A14B-F8F229A7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3F7D2C-82A4-F32B-7AA2-8C3BD5E5CC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00508-5F2A-4038-814E-76E9C1718D61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7DF4AA-83EF-82F9-2DCF-8B8DE23C58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FB88B2-4FA5-042C-E5D4-2CB72AE32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95B86-C502-4ED2-B74C-4BFEE75C6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39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0197"/>
          </a:xfrm>
        </p:spPr>
        <p:txBody>
          <a:bodyPr>
            <a:normAutofit/>
          </a:bodyPr>
          <a:lstStyle/>
          <a:p>
            <a:r>
              <a:rPr lang="en-IN" sz="48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8480"/>
            <a:ext cx="9144000" cy="3657600"/>
          </a:xfrm>
        </p:spPr>
        <p:txBody>
          <a:bodyPr>
            <a:normAutofit/>
          </a:bodyPr>
          <a:lstStyle/>
          <a:p>
            <a:r>
              <a:rPr lang="en-IN" sz="3200" dirty="0"/>
              <a:t>Department – </a:t>
            </a:r>
            <a:r>
              <a:rPr lang="en-IN" sz="3200" b="1" dirty="0"/>
              <a:t>Sanskrit</a:t>
            </a:r>
          </a:p>
          <a:p>
            <a:r>
              <a:rPr lang="en-IN" sz="3200" dirty="0"/>
              <a:t>Session : </a:t>
            </a:r>
            <a:r>
              <a:rPr lang="en-IN" sz="3200" dirty="0" smtClean="0"/>
              <a:t>2021-22</a:t>
            </a:r>
            <a:endParaRPr lang="en-IN" sz="3200" dirty="0"/>
          </a:p>
          <a:p>
            <a:r>
              <a:rPr lang="en-IN" sz="3200" dirty="0"/>
              <a:t>Semester: II</a:t>
            </a:r>
          </a:p>
          <a:p>
            <a:r>
              <a:rPr lang="en-IN" sz="3200" dirty="0"/>
              <a:t>Subject:  History of Indian Poetics</a:t>
            </a:r>
          </a:p>
          <a:p>
            <a:r>
              <a:rPr lang="en-IN" sz="3200" dirty="0"/>
              <a:t>Teacher’s Name: </a:t>
            </a:r>
            <a:r>
              <a:rPr lang="en-IN" sz="3200" dirty="0" err="1"/>
              <a:t>Haradhan</a:t>
            </a:r>
            <a:r>
              <a:rPr lang="en-IN" sz="3200" dirty="0"/>
              <a:t> </a:t>
            </a:r>
            <a:r>
              <a:rPr lang="en-IN" sz="3200" dirty="0" err="1" smtClean="0"/>
              <a:t>Gorai</a:t>
            </a:r>
            <a:endParaRPr lang="en-IN" sz="32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xmlns="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624" y="877896"/>
            <a:ext cx="1141604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D9A801-03E2-6408-9122-F18B1B9D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	</a:t>
            </a:r>
            <a:r>
              <a:rPr lang="sa-IN" sz="4800" b="1" dirty="0">
                <a:latin typeface="Kokila" panose="020B0604020202020204" pitchFamily="34" charset="0"/>
                <a:cs typeface="Kokila" panose="020B0604020202020204" pitchFamily="34" charset="0"/>
              </a:rPr>
              <a:t>अलङ्कारशास्त्रपरिचयः</a:t>
            </a:r>
            <a:r>
              <a:rPr lang="en-IN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73A549-62DF-90C7-D803-D9B33BC8E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825625"/>
            <a:ext cx="11292396" cy="4877016"/>
          </a:xfrm>
        </p:spPr>
        <p:txBody>
          <a:bodyPr>
            <a:normAutofit/>
          </a:bodyPr>
          <a:lstStyle/>
          <a:p>
            <a:pPr marL="177800" indent="269875"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उपकारकत्वात् अलङ्कारः सप्तमम् अङ्गम् इति </a:t>
            </a:r>
            <a:r>
              <a:rPr lang="sa-IN" sz="3200" b="1" dirty="0">
                <a:latin typeface="Kokila" panose="020B0604020202020204" pitchFamily="34" charset="0"/>
                <a:cs typeface="Kokila" panose="020B0604020202020204" pitchFamily="34" charset="0"/>
              </a:rPr>
              <a:t>यायावरीयः</a:t>
            </a:r>
          </a:p>
          <a:p>
            <a:pPr marL="177800" indent="269875"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पञ्चमी साहित्यविद्या इति </a:t>
            </a:r>
            <a:r>
              <a:rPr lang="sa-IN" sz="3200" b="1" dirty="0">
                <a:latin typeface="Kokila" panose="020B0604020202020204" pitchFamily="34" charset="0"/>
                <a:cs typeface="Kokila" panose="020B0604020202020204" pitchFamily="34" charset="0"/>
              </a:rPr>
              <a:t>यायावरीयः</a:t>
            </a:r>
          </a:p>
          <a:p>
            <a:pPr marL="635000" lvl="1" indent="269875" algn="ctr">
              <a:buNone/>
            </a:pPr>
            <a:r>
              <a:rPr lang="sa-IN" sz="3600" b="1" dirty="0">
                <a:latin typeface="Kokila" panose="020B0604020202020204" pitchFamily="34" charset="0"/>
                <a:cs typeface="Kokila" panose="020B0604020202020204" pitchFamily="34" charset="0"/>
              </a:rPr>
              <a:t>अलङ्कारपदनिरुक्तिः – </a:t>
            </a:r>
          </a:p>
          <a:p>
            <a:pPr marL="177800" indent="269875">
              <a:buFont typeface="Wingdings" panose="05000000000000000000" pitchFamily="2" charset="2"/>
              <a:buChar char="q"/>
            </a:pPr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अलङ्क्रियते अनेन</a:t>
            </a:r>
            <a:r>
              <a:rPr lang="sa-IN" dirty="0">
                <a:latin typeface="Kokila" panose="020B0604020202020204" pitchFamily="34" charset="0"/>
                <a:cs typeface="Kokila" panose="020B0604020202020204" pitchFamily="34" charset="0"/>
              </a:rPr>
              <a:t> इति विग्रहे करणार्थे अलम्पूर्वकात् घञ्प्रत्ययेन निष्पन्नः अलङ्कारशब्दः उपमादीनां काव्यभूषणानां तथा अङ्गद-कुण्डलादीनां मनुष्यभूषणानां बोधको भवति ।</a:t>
            </a:r>
            <a:r>
              <a:rPr lang="en-IN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endParaRPr lang="sa-IN" dirty="0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177800" indent="269875">
              <a:buFont typeface="Wingdings" panose="05000000000000000000" pitchFamily="2" charset="2"/>
              <a:buChar char="q"/>
            </a:pPr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अलङ्कृतिः अलङ्करणम् वा अलङ्कारः </a:t>
            </a:r>
            <a:r>
              <a:rPr lang="sa-IN" dirty="0">
                <a:latin typeface="Kokila" panose="020B0604020202020204" pitchFamily="34" charset="0"/>
                <a:cs typeface="Kokila" panose="020B0604020202020204" pitchFamily="34" charset="0"/>
              </a:rPr>
              <a:t>इति विग्रहे भावार्थे अलम्पूर्वकात् घञ्प्रत्ययेन निष्पन्नः अलङ्कारशब्दः सौन्दर्यस्य बोधको भवति।</a:t>
            </a:r>
          </a:p>
          <a:p>
            <a:pPr marL="177800" indent="269875">
              <a:buFont typeface="Wingdings" panose="05000000000000000000" pitchFamily="2" charset="2"/>
              <a:buChar char="q"/>
            </a:pPr>
            <a:r>
              <a:rPr lang="sa-IN" dirty="0">
                <a:latin typeface="Kokila" panose="020B0604020202020204" pitchFamily="34" charset="0"/>
                <a:cs typeface="Kokila" panose="020B0604020202020204" pitchFamily="34" charset="0"/>
              </a:rPr>
              <a:t> एतेन अलङ्कारशब्दः न केवलम् उपमादीनां काव्यभूषणानां अपि तु काव्यसौन्दर्यविधायकधर्माणां रसौचित्यध्वनिरीत्यादीनां बोधको भवति। दण्डिना उच्यते – </a:t>
            </a:r>
          </a:p>
          <a:p>
            <a:pPr marL="177800" indent="269875">
              <a:buNone/>
            </a:pPr>
            <a:r>
              <a:rPr lang="sa-IN" b="1" dirty="0">
                <a:latin typeface="Kokila" panose="020B0604020202020204" pitchFamily="34" charset="0"/>
                <a:cs typeface="Kokila" panose="020B0604020202020204" pitchFamily="34" charset="0"/>
              </a:rPr>
              <a:t>	काव्यशोभाकरान् धर्मान् अलङ्कारान् प्रचक्षते</a:t>
            </a:r>
            <a:r>
              <a:rPr lang="sa-IN" dirty="0">
                <a:latin typeface="Kokila" panose="020B0604020202020204" pitchFamily="34" charset="0"/>
                <a:cs typeface="Kokila" panose="020B0604020202020204" pitchFamily="34" charset="0"/>
              </a:rPr>
              <a:t> – इति ।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5594268B-79C0-8EB0-FBD2-D542A3B05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25C866-B58C-DDAB-3FAC-BE6B88F2A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350" y="113411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altLang="en-US" sz="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Mangal" panose="02040503050203030202" pitchFamily="18" charset="0"/>
              </a:rPr>
              <a:t>उपकुर्वन्ति तं सन्तं येऽङ्गद्वारेण जातुचित् ।</a:t>
            </a:r>
            <a:endParaRPr kumimoji="0" lang="en-US" altLang="en-US" sz="3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7E7A0ED2-6CB9-8546-56D7-9E0035F53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15252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altLang="en-US" sz="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Mangal" panose="02040503050203030202" pitchFamily="18" charset="0"/>
              </a:rPr>
              <a:t>हारादिवदलंकारास्तेऽनुप्रासोपमादयः ॥</a:t>
            </a:r>
            <a:r>
              <a:rPr kumimoji="0" lang="en-US" altLang="en-US" sz="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Mangal" panose="02040503050203030202" pitchFamily="18" charset="0"/>
              </a:rPr>
              <a:t>” </a:t>
            </a:r>
            <a:r>
              <a:rPr kumimoji="0" lang="hi-IN" altLang="en-US" sz="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Mangal" panose="02040503050203030202" pitchFamily="18" charset="0"/>
              </a:rPr>
              <a:t>इति ।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73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BA671B-A9EC-6D8C-0869-360F06319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55877"/>
          </a:xfrm>
        </p:spPr>
        <p:txBody>
          <a:bodyPr>
            <a:noAutofit/>
          </a:bodyPr>
          <a:lstStyle/>
          <a:p>
            <a:pPr algn="ctr"/>
            <a:r>
              <a:rPr lang="sa-IN" sz="6600" b="1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6600" b="1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6600" b="1" dirty="0">
                <a:latin typeface="Kokila" panose="020B0604020202020204" pitchFamily="34" charset="0"/>
                <a:cs typeface="Kokila" panose="020B0604020202020204" pitchFamily="34" charset="0"/>
              </a:rPr>
              <a:t>अलङ्कारशास्त्रम्</a:t>
            </a:r>
            <a:br>
              <a:rPr lang="sa-IN" sz="6600" b="1" dirty="0">
                <a:latin typeface="Kokila" panose="020B0604020202020204" pitchFamily="34" charset="0"/>
                <a:cs typeface="Kokila" panose="020B0604020202020204" pitchFamily="34" charset="0"/>
              </a:rPr>
            </a:br>
            <a:endParaRPr lang="en-IN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25EA1D-10A0-2816-9451-906465CE5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5" y="1825625"/>
            <a:ext cx="11224727" cy="4836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काव्यशोभाकरः धर्मः अलङ्कारशब्दार्थः। अलङ्कारविषयकं शास्त्रम् अलङ्कारशास्त्रम्।</a:t>
            </a:r>
            <a:endParaRPr lang="sa-IN" sz="7200" b="1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शब्दार्थौ सहितौ काव्यम् – इति सहितयोः शब्दार्थयोः भावः साहित्यम् इति अलङ्कारशास्त्रमेव बोधयति।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एतेन साहित्यशास्त्रम् काव्यशास्त्रम् अलङ्कारशास्त्रम् इति पर्यायाः।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काव्यस्य शरीरानुसन्धाने तथा आत्मानुसन्धाने यतन्ते सर्वे एव आलङ्कारिकाः।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केचन शब्दम्, अन्ये अर्थं, इतरे शब्दार्थौ काव्यशरीरत्वेन अङ्गीकृतवन्तः।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काव्यात्मानम् अन्विष्यमाणाः केचन अलङ्कारम्, अपरे रसं, अन्ये रीतिम्, इतरे ध्वनिम् वा औचित्यम् वा वक्रोक्तिं वा काव्यात्मत्वेन प्रतिपादितवन्तः।</a:t>
            </a:r>
            <a:endParaRPr lang="en-IN" sz="36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44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F0FF30-C28F-1AB3-E0F6-249F59C31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27760"/>
          </a:xfrm>
        </p:spPr>
        <p:txBody>
          <a:bodyPr>
            <a:normAutofit/>
          </a:bodyPr>
          <a:lstStyle/>
          <a:p>
            <a:pPr algn="ctr"/>
            <a:r>
              <a:rPr lang="sa-IN" sz="4800" b="1" dirty="0">
                <a:latin typeface="Kokila" panose="020B0604020202020204" pitchFamily="34" charset="0"/>
                <a:cs typeface="Kokila" panose="020B0604020202020204" pitchFamily="34" charset="0"/>
              </a:rPr>
              <a:t>अलङ्कारशास्त्राणि तेषां प्रणेतारः च</a:t>
            </a:r>
            <a:endParaRPr lang="en-IN" sz="48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478E83-6396-CA5E-F6E3-856EBCB2F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699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भरतमुनिः – नाट्यशास्त्रम्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भामहः – काव्यालङ्कारः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दण्डी – काव्यादर्शः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वामनः – काव्यालङ्कारसूत्रवृत्तिः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आनन्दवर्धनः – ध्वन्यालोकः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कुन्तकः – वक्रोक्तिजीवितम्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क्षेमेन्द्रः – औचित्यविचारचर्चा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मम्मटः – काव्यप्रकाशः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विश्वनाथः – साहित्यदर्पणः</a:t>
            </a:r>
          </a:p>
          <a:p>
            <a:pPr marL="0" indent="0" algn="ctr">
              <a:buNone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जगन्नाथः - रसगङ्गाधरः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854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AB02FF-0559-382C-07FD-543E4B72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5400" b="1" dirty="0">
                <a:latin typeface="Kokila" panose="020B0604020202020204" pitchFamily="34" charset="0"/>
                <a:cs typeface="Kokila" panose="020B0604020202020204" pitchFamily="34" charset="0"/>
              </a:rPr>
              <a:t>अलङ्कारशास्त्रस्य सम्प्रदायाः</a:t>
            </a:r>
            <a:endParaRPr lang="en-IN" sz="54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FBE284-BBD9-84B0-335D-DAB71B243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077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sa-IN" sz="4800" dirty="0">
                <a:latin typeface="Kokila" panose="020B0604020202020204" pitchFamily="34" charset="0"/>
                <a:cs typeface="Kokila" panose="020B0604020202020204" pitchFamily="34" charset="0"/>
              </a:rPr>
              <a:t>भरतमुनेः रससम्प्रदायः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sa-IN" sz="4800" dirty="0">
                <a:latin typeface="Kokila" panose="020B0604020202020204" pitchFamily="34" charset="0"/>
                <a:cs typeface="Kokila" panose="020B0604020202020204" pitchFamily="34" charset="0"/>
              </a:rPr>
              <a:t>भामहाचार्यस्य अलङ्कारसम्प्रदायः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sa-IN" sz="4800" dirty="0">
                <a:latin typeface="Kokila" panose="020B0604020202020204" pitchFamily="34" charset="0"/>
                <a:cs typeface="Kokila" panose="020B0604020202020204" pitchFamily="34" charset="0"/>
              </a:rPr>
              <a:t>वामनाचार्यस्य रीतिसम्प्रदायः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sa-IN" sz="4800" dirty="0">
                <a:latin typeface="Kokila" panose="020B0604020202020204" pitchFamily="34" charset="0"/>
                <a:cs typeface="Kokila" panose="020B0604020202020204" pitchFamily="34" charset="0"/>
              </a:rPr>
              <a:t>कुन्तकस्य वक्रोक्तिसम्प्रदायः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sa-IN" sz="4800" dirty="0">
                <a:latin typeface="Kokila" panose="020B0604020202020204" pitchFamily="34" charset="0"/>
                <a:cs typeface="Kokila" panose="020B0604020202020204" pitchFamily="34" charset="0"/>
              </a:rPr>
              <a:t>आनन्दवर्धनस्य ध्वनिसम्प्रदायः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sa-IN" sz="4800" dirty="0">
                <a:latin typeface="Kokila" panose="020B0604020202020204" pitchFamily="34" charset="0"/>
                <a:cs typeface="Kokila" panose="020B0604020202020204" pitchFamily="34" charset="0"/>
              </a:rPr>
              <a:t>क्षेमेन्द्रस्य औचित्यसम्प्रदायः</a:t>
            </a:r>
            <a:endParaRPr lang="en-IN" sz="48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9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C0E538-6A57-1501-B69F-D1A25B7A4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600" b="1" dirty="0"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समुद्रबन्धोक्तितात्पर्यम्</a:t>
            </a:r>
            <a:endParaRPr lang="en-IN" sz="6600" b="1" dirty="0"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0C1120-FBCE-B2CA-0D90-B99763851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241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sa-IN" sz="4400" dirty="0">
                <a:latin typeface="Kokila" panose="020B0604020202020204" pitchFamily="34" charset="0"/>
                <a:cs typeface="Kokila" panose="020B0604020202020204" pitchFamily="34" charset="0"/>
              </a:rPr>
              <a:t>‘इह विशिष्टौ शब्दार्थौ काव्यम् । तयोश्च वैशिष्ट्यं धर्ममुखेन व्यापारमुखेन व्यङ्ग्यमुखेन वेति त्रयः पक्षाः । आद्येऽप्यलङ्कारतो गुणतो वेति द्वैविध्यम् । द्वितीयेऽपि भणितिवैचित्र्येण भोगकृत्त्वेन वेति द्वैविध्यम् । इति पञ्चसु पक्षेष्वाद्य उद्भटादिभिरङ्गीकृतः, द्वितीयो वामनेन, तृतीयो वक्रोक्तिजीवितकारेण, चतुर्थो भट्टनायकेन, पञ्चम आनन्दवर्धनेन ।'</a:t>
            </a:r>
            <a:endParaRPr lang="en-IN" sz="44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6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256</Words>
  <Application>Microsoft Office PowerPoint</Application>
  <PresentationFormat>Custom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KHATRA ADIBASI MAHAVIDYALAYA</vt:lpstr>
      <vt:lpstr> अलङ्कारशास्त्रपरिचयः </vt:lpstr>
      <vt:lpstr> अलङ्कारशास्त्रम् </vt:lpstr>
      <vt:lpstr>अलङ्कारशास्त्राणि तेषां प्रणेतारः च</vt:lpstr>
      <vt:lpstr>अलङ्कारशास्त्रस्य सम्प्रदायाः</vt:lpstr>
      <vt:lpstr>समुद्रबन्धोक्तितात्पर्यम्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CC2226</dc:creator>
  <cp:lastModifiedBy>USER</cp:lastModifiedBy>
  <cp:revision>4</cp:revision>
  <dcterms:created xsi:type="dcterms:W3CDTF">2023-01-14T05:14:04Z</dcterms:created>
  <dcterms:modified xsi:type="dcterms:W3CDTF">2023-01-18T15:55:25Z</dcterms:modified>
</cp:coreProperties>
</file>